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7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4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7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8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2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0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8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BBC1-BC2D-3346-A64B-C899D945008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F41F-A8DF-EC49-867B-A742F350B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roup 2"/>
          <p:cNvGrpSpPr>
            <a:grpSpLocks/>
          </p:cNvGrpSpPr>
          <p:nvPr/>
        </p:nvGrpSpPr>
        <p:grpSpPr bwMode="auto">
          <a:xfrm>
            <a:off x="304800" y="152400"/>
            <a:ext cx="8610600" cy="6705600"/>
            <a:chOff x="447" y="79"/>
            <a:chExt cx="4873" cy="3867"/>
          </a:xfrm>
        </p:grpSpPr>
        <p:sp>
          <p:nvSpPr>
            <p:cNvPr id="265" name="Oval 3"/>
            <p:cNvSpPr>
              <a:spLocks noChangeArrowheads="1"/>
            </p:cNvSpPr>
            <p:nvPr/>
          </p:nvSpPr>
          <p:spPr bwMode="auto">
            <a:xfrm>
              <a:off x="2825" y="904"/>
              <a:ext cx="1265" cy="618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66" name="Group 4"/>
            <p:cNvGrpSpPr>
              <a:grpSpLocks/>
            </p:cNvGrpSpPr>
            <p:nvPr/>
          </p:nvGrpSpPr>
          <p:grpSpPr bwMode="auto">
            <a:xfrm>
              <a:off x="2894" y="1330"/>
              <a:ext cx="1120" cy="1"/>
              <a:chOff x="2894" y="1330"/>
              <a:chExt cx="1120" cy="1"/>
            </a:xfrm>
          </p:grpSpPr>
          <p:sp>
            <p:nvSpPr>
              <p:cNvPr id="352" name="Line 5"/>
              <p:cNvSpPr>
                <a:spLocks noChangeShapeType="1"/>
              </p:cNvSpPr>
              <p:nvPr/>
            </p:nvSpPr>
            <p:spPr bwMode="auto">
              <a:xfrm>
                <a:off x="2894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Line 6"/>
              <p:cNvSpPr>
                <a:spLocks noChangeShapeType="1"/>
              </p:cNvSpPr>
              <p:nvPr/>
            </p:nvSpPr>
            <p:spPr bwMode="auto">
              <a:xfrm>
                <a:off x="2956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7"/>
              <p:cNvSpPr>
                <a:spLocks noChangeShapeType="1"/>
              </p:cNvSpPr>
              <p:nvPr/>
            </p:nvSpPr>
            <p:spPr bwMode="auto">
              <a:xfrm>
                <a:off x="3017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Line 8"/>
              <p:cNvSpPr>
                <a:spLocks noChangeShapeType="1"/>
              </p:cNvSpPr>
              <p:nvPr/>
            </p:nvSpPr>
            <p:spPr bwMode="auto">
              <a:xfrm>
                <a:off x="3079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Line 9"/>
              <p:cNvSpPr>
                <a:spLocks noChangeShapeType="1"/>
              </p:cNvSpPr>
              <p:nvPr/>
            </p:nvSpPr>
            <p:spPr bwMode="auto">
              <a:xfrm>
                <a:off x="3141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Line 10"/>
              <p:cNvSpPr>
                <a:spLocks noChangeShapeType="1"/>
              </p:cNvSpPr>
              <p:nvPr/>
            </p:nvSpPr>
            <p:spPr bwMode="auto">
              <a:xfrm>
                <a:off x="3203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Line 11"/>
              <p:cNvSpPr>
                <a:spLocks noChangeShapeType="1"/>
              </p:cNvSpPr>
              <p:nvPr/>
            </p:nvSpPr>
            <p:spPr bwMode="auto">
              <a:xfrm>
                <a:off x="3265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12"/>
              <p:cNvSpPr>
                <a:spLocks noChangeShapeType="1"/>
              </p:cNvSpPr>
              <p:nvPr/>
            </p:nvSpPr>
            <p:spPr bwMode="auto">
              <a:xfrm>
                <a:off x="3327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13"/>
              <p:cNvSpPr>
                <a:spLocks noChangeShapeType="1"/>
              </p:cNvSpPr>
              <p:nvPr/>
            </p:nvSpPr>
            <p:spPr bwMode="auto">
              <a:xfrm>
                <a:off x="3389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14"/>
              <p:cNvSpPr>
                <a:spLocks noChangeShapeType="1"/>
              </p:cNvSpPr>
              <p:nvPr/>
            </p:nvSpPr>
            <p:spPr bwMode="auto">
              <a:xfrm>
                <a:off x="3451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15"/>
              <p:cNvSpPr>
                <a:spLocks noChangeShapeType="1"/>
              </p:cNvSpPr>
              <p:nvPr/>
            </p:nvSpPr>
            <p:spPr bwMode="auto">
              <a:xfrm>
                <a:off x="3512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Line 16"/>
              <p:cNvSpPr>
                <a:spLocks noChangeShapeType="1"/>
              </p:cNvSpPr>
              <p:nvPr/>
            </p:nvSpPr>
            <p:spPr bwMode="auto">
              <a:xfrm>
                <a:off x="3574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Line 17"/>
              <p:cNvSpPr>
                <a:spLocks noChangeShapeType="1"/>
              </p:cNvSpPr>
              <p:nvPr/>
            </p:nvSpPr>
            <p:spPr bwMode="auto">
              <a:xfrm>
                <a:off x="3636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Line 18"/>
              <p:cNvSpPr>
                <a:spLocks noChangeShapeType="1"/>
              </p:cNvSpPr>
              <p:nvPr/>
            </p:nvSpPr>
            <p:spPr bwMode="auto">
              <a:xfrm>
                <a:off x="3698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Line 19"/>
              <p:cNvSpPr>
                <a:spLocks noChangeShapeType="1"/>
              </p:cNvSpPr>
              <p:nvPr/>
            </p:nvSpPr>
            <p:spPr bwMode="auto">
              <a:xfrm>
                <a:off x="3760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Line 20"/>
              <p:cNvSpPr>
                <a:spLocks noChangeShapeType="1"/>
              </p:cNvSpPr>
              <p:nvPr/>
            </p:nvSpPr>
            <p:spPr bwMode="auto">
              <a:xfrm>
                <a:off x="3822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Line 21"/>
              <p:cNvSpPr>
                <a:spLocks noChangeShapeType="1"/>
              </p:cNvSpPr>
              <p:nvPr/>
            </p:nvSpPr>
            <p:spPr bwMode="auto">
              <a:xfrm>
                <a:off x="3884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Line 22"/>
              <p:cNvSpPr>
                <a:spLocks noChangeShapeType="1"/>
              </p:cNvSpPr>
              <p:nvPr/>
            </p:nvSpPr>
            <p:spPr bwMode="auto">
              <a:xfrm>
                <a:off x="3945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Line 23"/>
              <p:cNvSpPr>
                <a:spLocks noChangeShapeType="1"/>
              </p:cNvSpPr>
              <p:nvPr/>
            </p:nvSpPr>
            <p:spPr bwMode="auto">
              <a:xfrm>
                <a:off x="4007" y="1330"/>
                <a:ext cx="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" name="Rectangle 24"/>
            <p:cNvSpPr>
              <a:spLocks noChangeArrowheads="1"/>
            </p:cNvSpPr>
            <p:nvPr/>
          </p:nvSpPr>
          <p:spPr bwMode="auto">
            <a:xfrm>
              <a:off x="3952" y="134"/>
              <a:ext cx="18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NAME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68" name="Rectangle 25"/>
            <p:cNvSpPr>
              <a:spLocks noChangeArrowheads="1"/>
            </p:cNvSpPr>
            <p:nvPr/>
          </p:nvSpPr>
          <p:spPr bwMode="auto">
            <a:xfrm>
              <a:off x="3952" y="223"/>
              <a:ext cx="174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DATE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69" name="Line 26"/>
            <p:cNvSpPr>
              <a:spLocks noChangeShapeType="1"/>
            </p:cNvSpPr>
            <p:nvPr/>
          </p:nvSpPr>
          <p:spPr bwMode="auto">
            <a:xfrm>
              <a:off x="4165" y="182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Rectangle 27"/>
            <p:cNvSpPr>
              <a:spLocks noChangeArrowheads="1"/>
            </p:cNvSpPr>
            <p:nvPr/>
          </p:nvSpPr>
          <p:spPr bwMode="auto">
            <a:xfrm>
              <a:off x="447" y="141"/>
              <a:ext cx="118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The Unit Organizer 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71" name="Rectangle 28"/>
            <p:cNvSpPr>
              <a:spLocks noChangeArrowheads="1"/>
            </p:cNvSpPr>
            <p:nvPr/>
          </p:nvSpPr>
          <p:spPr bwMode="auto">
            <a:xfrm>
              <a:off x="2571" y="203"/>
              <a:ext cx="55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BIGGER PICTURE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72" name="Rectangle 29"/>
            <p:cNvSpPr>
              <a:spLocks noChangeArrowheads="1"/>
            </p:cNvSpPr>
            <p:nvPr/>
          </p:nvSpPr>
          <p:spPr bwMode="auto">
            <a:xfrm>
              <a:off x="797" y="512"/>
              <a:ext cx="334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LAST UNIT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73" name="Rectangle 30"/>
            <p:cNvSpPr>
              <a:spLocks noChangeArrowheads="1"/>
            </p:cNvSpPr>
            <p:nvPr/>
          </p:nvSpPr>
          <p:spPr bwMode="auto">
            <a:xfrm>
              <a:off x="1120" y="512"/>
              <a:ext cx="34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latin typeface="Calibri" pitchFamily="34" charset="0"/>
                </a:rPr>
                <a:t>/Experience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74" name="Rectangle 31"/>
            <p:cNvSpPr>
              <a:spLocks noChangeArrowheads="1"/>
            </p:cNvSpPr>
            <p:nvPr/>
          </p:nvSpPr>
          <p:spPr bwMode="auto">
            <a:xfrm>
              <a:off x="2706" y="525"/>
              <a:ext cx="5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900" b="1" dirty="0">
                  <a:solidFill>
                    <a:srgbClr val="000000"/>
                  </a:solidFill>
                  <a:latin typeface="Calibri" pitchFamily="34" charset="0"/>
                </a:rPr>
                <a:t>CURRENT UNIT</a:t>
              </a:r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275" name="Rectangle 32"/>
            <p:cNvSpPr>
              <a:spLocks noChangeArrowheads="1"/>
            </p:cNvSpPr>
            <p:nvPr/>
          </p:nvSpPr>
          <p:spPr bwMode="auto">
            <a:xfrm>
              <a:off x="4461" y="505"/>
              <a:ext cx="33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NEXT UNIT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76" name="Rectangle 33"/>
            <p:cNvSpPr>
              <a:spLocks noChangeArrowheads="1"/>
            </p:cNvSpPr>
            <p:nvPr/>
          </p:nvSpPr>
          <p:spPr bwMode="auto">
            <a:xfrm>
              <a:off x="4791" y="505"/>
              <a:ext cx="34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latin typeface="Calibri" pitchFamily="34" charset="0"/>
                </a:rPr>
                <a:t>/Experience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78" name="Line 35"/>
            <p:cNvSpPr>
              <a:spLocks noChangeShapeType="1"/>
            </p:cNvSpPr>
            <p:nvPr/>
          </p:nvSpPr>
          <p:spPr bwMode="auto">
            <a:xfrm>
              <a:off x="467" y="3014"/>
              <a:ext cx="483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36"/>
            <p:cNvSpPr>
              <a:spLocks noChangeShapeType="1"/>
            </p:cNvSpPr>
            <p:nvPr/>
          </p:nvSpPr>
          <p:spPr bwMode="auto">
            <a:xfrm>
              <a:off x="1766" y="498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Line 37"/>
            <p:cNvSpPr>
              <a:spLocks noChangeShapeType="1"/>
            </p:cNvSpPr>
            <p:nvPr/>
          </p:nvSpPr>
          <p:spPr bwMode="auto">
            <a:xfrm>
              <a:off x="4055" y="505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Arc 38"/>
            <p:cNvSpPr>
              <a:spLocks/>
            </p:cNvSpPr>
            <p:nvPr/>
          </p:nvSpPr>
          <p:spPr bwMode="auto">
            <a:xfrm>
              <a:off x="474" y="306"/>
              <a:ext cx="1289" cy="19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Arc 39"/>
            <p:cNvSpPr>
              <a:spLocks/>
            </p:cNvSpPr>
            <p:nvPr/>
          </p:nvSpPr>
          <p:spPr bwMode="auto">
            <a:xfrm>
              <a:off x="467" y="299"/>
              <a:ext cx="1296" cy="2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Arc 40"/>
            <p:cNvSpPr>
              <a:spLocks/>
            </p:cNvSpPr>
            <p:nvPr/>
          </p:nvSpPr>
          <p:spPr bwMode="auto">
            <a:xfrm>
              <a:off x="4055" y="299"/>
              <a:ext cx="1265" cy="203"/>
            </a:xfrm>
            <a:custGeom>
              <a:avLst/>
              <a:gdLst>
                <a:gd name="T0" fmla="*/ 0 w 21616"/>
                <a:gd name="T1" fmla="*/ 0 h 21600"/>
                <a:gd name="T2" fmla="*/ 0 w 21616"/>
                <a:gd name="T3" fmla="*/ 0 h 21600"/>
                <a:gd name="T4" fmla="*/ 0 w 2161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6"/>
                <a:gd name="T10" fmla="*/ 0 h 21600"/>
                <a:gd name="T11" fmla="*/ 21616 w 216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4" y="0"/>
                    <a:pt x="21558" y="9606"/>
                    <a:pt x="21616" y="21493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4" y="0"/>
                    <a:pt x="21558" y="9606"/>
                    <a:pt x="21616" y="21493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Line 41"/>
            <p:cNvSpPr>
              <a:spLocks noChangeShapeType="1"/>
            </p:cNvSpPr>
            <p:nvPr/>
          </p:nvSpPr>
          <p:spPr bwMode="auto">
            <a:xfrm>
              <a:off x="1760" y="299"/>
              <a:ext cx="22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5" name="Group 42"/>
            <p:cNvGrpSpPr>
              <a:grpSpLocks/>
            </p:cNvGrpSpPr>
            <p:nvPr/>
          </p:nvGrpSpPr>
          <p:grpSpPr bwMode="auto">
            <a:xfrm>
              <a:off x="1760" y="326"/>
              <a:ext cx="1" cy="145"/>
              <a:chOff x="1760" y="326"/>
              <a:chExt cx="1" cy="145"/>
            </a:xfrm>
          </p:grpSpPr>
          <p:sp>
            <p:nvSpPr>
              <p:cNvPr id="349" name="Line 43"/>
              <p:cNvSpPr>
                <a:spLocks noChangeShapeType="1"/>
              </p:cNvSpPr>
              <p:nvPr/>
            </p:nvSpPr>
            <p:spPr bwMode="auto">
              <a:xfrm>
                <a:off x="1760" y="326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Line 44"/>
              <p:cNvSpPr>
                <a:spLocks noChangeShapeType="1"/>
              </p:cNvSpPr>
              <p:nvPr/>
            </p:nvSpPr>
            <p:spPr bwMode="auto">
              <a:xfrm>
                <a:off x="1760" y="388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Line 45"/>
              <p:cNvSpPr>
                <a:spLocks noChangeShapeType="1"/>
              </p:cNvSpPr>
              <p:nvPr/>
            </p:nvSpPr>
            <p:spPr bwMode="auto">
              <a:xfrm>
                <a:off x="1760" y="450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" name="Group 46"/>
            <p:cNvGrpSpPr>
              <a:grpSpLocks/>
            </p:cNvGrpSpPr>
            <p:nvPr/>
          </p:nvGrpSpPr>
          <p:grpSpPr bwMode="auto">
            <a:xfrm>
              <a:off x="4062" y="333"/>
              <a:ext cx="1" cy="145"/>
              <a:chOff x="4062" y="333"/>
              <a:chExt cx="1" cy="145"/>
            </a:xfrm>
          </p:grpSpPr>
          <p:sp>
            <p:nvSpPr>
              <p:cNvPr id="346" name="Line 47"/>
              <p:cNvSpPr>
                <a:spLocks noChangeShapeType="1"/>
              </p:cNvSpPr>
              <p:nvPr/>
            </p:nvSpPr>
            <p:spPr bwMode="auto">
              <a:xfrm>
                <a:off x="4062" y="3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Line 48"/>
              <p:cNvSpPr>
                <a:spLocks noChangeShapeType="1"/>
              </p:cNvSpPr>
              <p:nvPr/>
            </p:nvSpPr>
            <p:spPr bwMode="auto">
              <a:xfrm>
                <a:off x="4062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Line 49"/>
              <p:cNvSpPr>
                <a:spLocks noChangeShapeType="1"/>
              </p:cNvSpPr>
              <p:nvPr/>
            </p:nvSpPr>
            <p:spPr bwMode="auto">
              <a:xfrm>
                <a:off x="4062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" name="Line 50"/>
            <p:cNvSpPr>
              <a:spLocks noChangeShapeType="1"/>
            </p:cNvSpPr>
            <p:nvPr/>
          </p:nvSpPr>
          <p:spPr bwMode="auto">
            <a:xfrm>
              <a:off x="467" y="505"/>
              <a:ext cx="1" cy="33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Line 51"/>
            <p:cNvSpPr>
              <a:spLocks noChangeShapeType="1"/>
            </p:cNvSpPr>
            <p:nvPr/>
          </p:nvSpPr>
          <p:spPr bwMode="auto">
            <a:xfrm>
              <a:off x="474" y="3873"/>
              <a:ext cx="48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Line 52"/>
            <p:cNvSpPr>
              <a:spLocks noChangeShapeType="1"/>
            </p:cNvSpPr>
            <p:nvPr/>
          </p:nvSpPr>
          <p:spPr bwMode="auto">
            <a:xfrm>
              <a:off x="5306" y="505"/>
              <a:ext cx="1" cy="33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Rectangle 53"/>
            <p:cNvSpPr>
              <a:spLocks noChangeArrowheads="1"/>
            </p:cNvSpPr>
            <p:nvPr/>
          </p:nvSpPr>
          <p:spPr bwMode="auto">
            <a:xfrm rot="-5400000">
              <a:off x="245" y="3284"/>
              <a:ext cx="6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 UNIT SELF-TEST QUESTIONS</a:t>
              </a:r>
            </a:p>
          </p:txBody>
        </p:sp>
        <p:sp>
          <p:nvSpPr>
            <p:cNvPr id="291" name="Rectangle 54"/>
            <p:cNvSpPr>
              <a:spLocks noChangeArrowheads="1"/>
            </p:cNvSpPr>
            <p:nvPr/>
          </p:nvSpPr>
          <p:spPr bwMode="auto">
            <a:xfrm rot="-5400000">
              <a:off x="617" y="3831"/>
              <a:ext cx="23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Calibri" pitchFamily="34" charset="0"/>
              </a:endParaRPr>
            </a:p>
          </p:txBody>
        </p:sp>
        <p:sp>
          <p:nvSpPr>
            <p:cNvPr id="292" name="Rectangle 55"/>
            <p:cNvSpPr>
              <a:spLocks noChangeArrowheads="1"/>
            </p:cNvSpPr>
            <p:nvPr/>
          </p:nvSpPr>
          <p:spPr bwMode="auto">
            <a:xfrm rot="960000">
              <a:off x="3278" y="808"/>
              <a:ext cx="30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is about...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293" name="Line 56"/>
            <p:cNvSpPr>
              <a:spLocks noChangeShapeType="1"/>
            </p:cNvSpPr>
            <p:nvPr/>
          </p:nvSpPr>
          <p:spPr bwMode="auto">
            <a:xfrm>
              <a:off x="1498" y="773"/>
              <a:ext cx="1" cy="224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69"/>
            <p:cNvSpPr>
              <a:spLocks noChangeShapeType="1"/>
            </p:cNvSpPr>
            <p:nvPr/>
          </p:nvSpPr>
          <p:spPr bwMode="auto">
            <a:xfrm>
              <a:off x="481" y="945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Rectangle 70"/>
            <p:cNvSpPr>
              <a:spLocks noChangeArrowheads="1"/>
            </p:cNvSpPr>
            <p:nvPr/>
          </p:nvSpPr>
          <p:spPr bwMode="auto">
            <a:xfrm rot="5400000">
              <a:off x="5171" y="3471"/>
              <a:ext cx="18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 UNIT 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08" name="Rectangle 71"/>
            <p:cNvSpPr>
              <a:spLocks noChangeArrowheads="1"/>
            </p:cNvSpPr>
            <p:nvPr/>
          </p:nvSpPr>
          <p:spPr bwMode="auto">
            <a:xfrm rot="5400000">
              <a:off x="4892" y="3470"/>
              <a:ext cx="52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RELATIONSHIPS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09" name="Rectangle 72"/>
            <p:cNvSpPr>
              <a:spLocks noChangeArrowheads="1"/>
            </p:cNvSpPr>
            <p:nvPr/>
          </p:nvSpPr>
          <p:spPr bwMode="auto">
            <a:xfrm>
              <a:off x="701" y="807"/>
              <a:ext cx="51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UNIT SCHEDULE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11" name="Line 74"/>
            <p:cNvSpPr>
              <a:spLocks noChangeShapeType="1"/>
            </p:cNvSpPr>
            <p:nvPr/>
          </p:nvSpPr>
          <p:spPr bwMode="auto">
            <a:xfrm>
              <a:off x="4317" y="3028"/>
              <a:ext cx="1" cy="8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Line 78"/>
            <p:cNvSpPr>
              <a:spLocks noChangeShapeType="1"/>
            </p:cNvSpPr>
            <p:nvPr/>
          </p:nvSpPr>
          <p:spPr bwMode="auto">
            <a:xfrm>
              <a:off x="5100" y="3028"/>
              <a:ext cx="1" cy="8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Line 79"/>
            <p:cNvSpPr>
              <a:spLocks noChangeShapeType="1"/>
            </p:cNvSpPr>
            <p:nvPr/>
          </p:nvSpPr>
          <p:spPr bwMode="auto">
            <a:xfrm>
              <a:off x="467" y="498"/>
              <a:ext cx="48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Rectangle 80"/>
            <p:cNvSpPr>
              <a:spLocks noChangeArrowheads="1"/>
            </p:cNvSpPr>
            <p:nvPr/>
          </p:nvSpPr>
          <p:spPr bwMode="auto">
            <a:xfrm>
              <a:off x="1773" y="505"/>
              <a:ext cx="2289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8" name="Rectangle 81"/>
            <p:cNvSpPr>
              <a:spLocks noChangeArrowheads="1"/>
            </p:cNvSpPr>
            <p:nvPr/>
          </p:nvSpPr>
          <p:spPr bwMode="auto">
            <a:xfrm>
              <a:off x="1760" y="491"/>
              <a:ext cx="2316" cy="282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9" name="Rectangle 82"/>
            <p:cNvSpPr>
              <a:spLocks noChangeArrowheads="1"/>
            </p:cNvSpPr>
            <p:nvPr/>
          </p:nvSpPr>
          <p:spPr bwMode="auto">
            <a:xfrm>
              <a:off x="1705" y="807"/>
              <a:ext cx="30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UNIT MAP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20" name="Oval 84"/>
            <p:cNvSpPr>
              <a:spLocks noChangeArrowheads="1"/>
            </p:cNvSpPr>
            <p:nvPr/>
          </p:nvSpPr>
          <p:spPr bwMode="auto">
            <a:xfrm>
              <a:off x="1794" y="533"/>
              <a:ext cx="96" cy="89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1" name="Oval 85"/>
            <p:cNvSpPr>
              <a:spLocks noChangeArrowheads="1"/>
            </p:cNvSpPr>
            <p:nvPr/>
          </p:nvSpPr>
          <p:spPr bwMode="auto">
            <a:xfrm>
              <a:off x="502" y="512"/>
              <a:ext cx="96" cy="96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2" name="Oval 86"/>
            <p:cNvSpPr>
              <a:spLocks noChangeArrowheads="1"/>
            </p:cNvSpPr>
            <p:nvPr/>
          </p:nvSpPr>
          <p:spPr bwMode="auto">
            <a:xfrm>
              <a:off x="4097" y="512"/>
              <a:ext cx="96" cy="89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3" name="Oval 87"/>
            <p:cNvSpPr>
              <a:spLocks noChangeArrowheads="1"/>
            </p:cNvSpPr>
            <p:nvPr/>
          </p:nvSpPr>
          <p:spPr bwMode="auto">
            <a:xfrm>
              <a:off x="1533" y="801"/>
              <a:ext cx="96" cy="96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4" name="Oval 88"/>
            <p:cNvSpPr>
              <a:spLocks noChangeArrowheads="1"/>
            </p:cNvSpPr>
            <p:nvPr/>
          </p:nvSpPr>
          <p:spPr bwMode="auto">
            <a:xfrm>
              <a:off x="5183" y="3048"/>
              <a:ext cx="96" cy="97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5" name="Oval 89"/>
            <p:cNvSpPr>
              <a:spLocks noChangeArrowheads="1"/>
            </p:cNvSpPr>
            <p:nvPr/>
          </p:nvSpPr>
          <p:spPr bwMode="auto">
            <a:xfrm>
              <a:off x="509" y="3722"/>
              <a:ext cx="96" cy="96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6" name="Oval 90"/>
            <p:cNvSpPr>
              <a:spLocks noChangeArrowheads="1"/>
            </p:cNvSpPr>
            <p:nvPr/>
          </p:nvSpPr>
          <p:spPr bwMode="auto">
            <a:xfrm>
              <a:off x="509" y="794"/>
              <a:ext cx="96" cy="96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7" name="Rectangle 91"/>
            <p:cNvSpPr>
              <a:spLocks noChangeArrowheads="1"/>
            </p:cNvSpPr>
            <p:nvPr/>
          </p:nvSpPr>
          <p:spPr bwMode="auto">
            <a:xfrm>
              <a:off x="1821" y="53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28" name="Rectangle 92"/>
            <p:cNvSpPr>
              <a:spLocks noChangeArrowheads="1"/>
            </p:cNvSpPr>
            <p:nvPr/>
          </p:nvSpPr>
          <p:spPr bwMode="auto">
            <a:xfrm>
              <a:off x="4124" y="51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29" name="Rectangle 93"/>
            <p:cNvSpPr>
              <a:spLocks noChangeArrowheads="1"/>
            </p:cNvSpPr>
            <p:nvPr/>
          </p:nvSpPr>
          <p:spPr bwMode="auto">
            <a:xfrm>
              <a:off x="529" y="51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30" name="Oval 94"/>
            <p:cNvSpPr>
              <a:spLocks noChangeArrowheads="1"/>
            </p:cNvSpPr>
            <p:nvPr/>
          </p:nvSpPr>
          <p:spPr bwMode="auto">
            <a:xfrm>
              <a:off x="2447" y="189"/>
              <a:ext cx="96" cy="96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31" name="Rectangle 95"/>
            <p:cNvSpPr>
              <a:spLocks noChangeArrowheads="1"/>
            </p:cNvSpPr>
            <p:nvPr/>
          </p:nvSpPr>
          <p:spPr bwMode="auto">
            <a:xfrm>
              <a:off x="2468" y="203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32" name="Rectangle 96"/>
            <p:cNvSpPr>
              <a:spLocks noChangeArrowheads="1"/>
            </p:cNvSpPr>
            <p:nvPr/>
          </p:nvSpPr>
          <p:spPr bwMode="auto">
            <a:xfrm>
              <a:off x="1567" y="821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33" name="Rectangle 97"/>
            <p:cNvSpPr>
              <a:spLocks noChangeArrowheads="1"/>
            </p:cNvSpPr>
            <p:nvPr/>
          </p:nvSpPr>
          <p:spPr bwMode="auto">
            <a:xfrm>
              <a:off x="5217" y="3069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34" name="Rectangle 98"/>
            <p:cNvSpPr>
              <a:spLocks noChangeArrowheads="1"/>
            </p:cNvSpPr>
            <p:nvPr/>
          </p:nvSpPr>
          <p:spPr bwMode="auto">
            <a:xfrm>
              <a:off x="536" y="3736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35" name="Rectangle 99"/>
            <p:cNvSpPr>
              <a:spLocks noChangeArrowheads="1"/>
            </p:cNvSpPr>
            <p:nvPr/>
          </p:nvSpPr>
          <p:spPr bwMode="auto">
            <a:xfrm>
              <a:off x="536" y="807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Calibri" pitchFamily="34" charset="0"/>
                </a:rPr>
                <a:t>8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336" name="Line 100"/>
            <p:cNvSpPr>
              <a:spLocks noChangeShapeType="1"/>
            </p:cNvSpPr>
            <p:nvPr/>
          </p:nvSpPr>
          <p:spPr bwMode="auto">
            <a:xfrm>
              <a:off x="4165" y="278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Rectangle 101"/>
            <p:cNvSpPr>
              <a:spLocks noChangeArrowheads="1"/>
            </p:cNvSpPr>
            <p:nvPr/>
          </p:nvSpPr>
          <p:spPr bwMode="auto">
            <a:xfrm>
              <a:off x="4330" y="79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Calibri" pitchFamily="34" charset="0"/>
              </a:endParaRPr>
            </a:p>
          </p:txBody>
        </p:sp>
        <p:sp>
          <p:nvSpPr>
            <p:cNvPr id="338" name="Rectangle 102"/>
            <p:cNvSpPr>
              <a:spLocks noChangeArrowheads="1"/>
            </p:cNvSpPr>
            <p:nvPr/>
          </p:nvSpPr>
          <p:spPr bwMode="auto">
            <a:xfrm>
              <a:off x="4360" y="176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Calibri" pitchFamily="34" charset="0"/>
              </a:endParaRPr>
            </a:p>
          </p:txBody>
        </p:sp>
        <p:sp>
          <p:nvSpPr>
            <p:cNvPr id="339" name="Rectangle 103"/>
            <p:cNvSpPr>
              <a:spLocks noChangeArrowheads="1"/>
            </p:cNvSpPr>
            <p:nvPr/>
          </p:nvSpPr>
          <p:spPr bwMode="auto">
            <a:xfrm>
              <a:off x="502" y="1295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Calibri" pitchFamily="34" charset="0"/>
              </a:endParaRPr>
            </a:p>
          </p:txBody>
        </p:sp>
        <p:grpSp>
          <p:nvGrpSpPr>
            <p:cNvPr id="340" name="Group 104"/>
            <p:cNvGrpSpPr>
              <a:grpSpLocks/>
            </p:cNvGrpSpPr>
            <p:nvPr/>
          </p:nvGrpSpPr>
          <p:grpSpPr bwMode="auto">
            <a:xfrm>
              <a:off x="1388" y="374"/>
              <a:ext cx="778" cy="55"/>
              <a:chOff x="1388" y="374"/>
              <a:chExt cx="778" cy="55"/>
            </a:xfrm>
          </p:grpSpPr>
          <p:sp>
            <p:nvSpPr>
              <p:cNvPr id="344" name="Freeform 105"/>
              <p:cNvSpPr>
                <a:spLocks/>
              </p:cNvSpPr>
              <p:nvPr/>
            </p:nvSpPr>
            <p:spPr bwMode="auto">
              <a:xfrm>
                <a:off x="1388" y="374"/>
                <a:ext cx="117" cy="55"/>
              </a:xfrm>
              <a:custGeom>
                <a:avLst/>
                <a:gdLst>
                  <a:gd name="T0" fmla="*/ 0 w 117"/>
                  <a:gd name="T1" fmla="*/ 28 h 55"/>
                  <a:gd name="T2" fmla="*/ 117 w 117"/>
                  <a:gd name="T3" fmla="*/ 0 h 55"/>
                  <a:gd name="T4" fmla="*/ 117 w 117"/>
                  <a:gd name="T5" fmla="*/ 28 h 55"/>
                  <a:gd name="T6" fmla="*/ 117 w 117"/>
                  <a:gd name="T7" fmla="*/ 55 h 55"/>
                  <a:gd name="T8" fmla="*/ 0 w 117"/>
                  <a:gd name="T9" fmla="*/ 28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55"/>
                  <a:gd name="T17" fmla="*/ 117 w 117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55">
                    <a:moveTo>
                      <a:pt x="0" y="28"/>
                    </a:moveTo>
                    <a:lnTo>
                      <a:pt x="117" y="0"/>
                    </a:lnTo>
                    <a:lnTo>
                      <a:pt x="117" y="28"/>
                    </a:lnTo>
                    <a:lnTo>
                      <a:pt x="117" y="55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Line 106"/>
              <p:cNvSpPr>
                <a:spLocks noChangeShapeType="1"/>
              </p:cNvSpPr>
              <p:nvPr/>
            </p:nvSpPr>
            <p:spPr bwMode="auto">
              <a:xfrm flipH="1">
                <a:off x="1498" y="395"/>
                <a:ext cx="668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 type="none"/>
                <a:tailEnd type="triangle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1" name="Group 107"/>
            <p:cNvGrpSpPr>
              <a:grpSpLocks/>
            </p:cNvGrpSpPr>
            <p:nvPr/>
          </p:nvGrpSpPr>
          <p:grpSpPr bwMode="auto">
            <a:xfrm>
              <a:off x="3482" y="359"/>
              <a:ext cx="898" cy="55"/>
              <a:chOff x="3482" y="359"/>
              <a:chExt cx="898" cy="55"/>
            </a:xfrm>
          </p:grpSpPr>
          <p:sp>
            <p:nvSpPr>
              <p:cNvPr id="342" name="Freeform 108"/>
              <p:cNvSpPr>
                <a:spLocks/>
              </p:cNvSpPr>
              <p:nvPr/>
            </p:nvSpPr>
            <p:spPr bwMode="auto">
              <a:xfrm flipH="1">
                <a:off x="4263" y="359"/>
                <a:ext cx="117" cy="55"/>
              </a:xfrm>
              <a:custGeom>
                <a:avLst/>
                <a:gdLst>
                  <a:gd name="T0" fmla="*/ 0 w 117"/>
                  <a:gd name="T1" fmla="*/ 28 h 55"/>
                  <a:gd name="T2" fmla="*/ 117 w 117"/>
                  <a:gd name="T3" fmla="*/ 0 h 55"/>
                  <a:gd name="T4" fmla="*/ 117 w 117"/>
                  <a:gd name="T5" fmla="*/ 28 h 55"/>
                  <a:gd name="T6" fmla="*/ 117 w 117"/>
                  <a:gd name="T7" fmla="*/ 55 h 55"/>
                  <a:gd name="T8" fmla="*/ 0 w 117"/>
                  <a:gd name="T9" fmla="*/ 28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55"/>
                  <a:gd name="T17" fmla="*/ 117 w 117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55">
                    <a:moveTo>
                      <a:pt x="0" y="28"/>
                    </a:moveTo>
                    <a:lnTo>
                      <a:pt x="117" y="0"/>
                    </a:lnTo>
                    <a:lnTo>
                      <a:pt x="117" y="28"/>
                    </a:lnTo>
                    <a:lnTo>
                      <a:pt x="117" y="55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Line 109"/>
              <p:cNvSpPr>
                <a:spLocks noChangeShapeType="1"/>
              </p:cNvSpPr>
              <p:nvPr/>
            </p:nvSpPr>
            <p:spPr bwMode="auto">
              <a:xfrm flipV="1">
                <a:off x="3482" y="376"/>
                <a:ext cx="560" cy="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 type="none"/>
                <a:tailEnd type="triangle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371" name="Straight Connector 370"/>
          <p:cNvCxnSpPr>
            <a:stCxn id="265" idx="1"/>
          </p:cNvCxnSpPr>
          <p:nvPr/>
        </p:nvCxnSpPr>
        <p:spPr>
          <a:xfrm flipH="1" flipV="1">
            <a:off x="3894140" y="1620876"/>
            <a:ext cx="939936" cy="1190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H="1">
            <a:off x="4419601" y="2654644"/>
            <a:ext cx="901718" cy="5424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>
            <a:stCxn id="265" idx="6"/>
          </p:cNvCxnSpPr>
          <p:nvPr/>
        </p:nvCxnSpPr>
        <p:spPr>
          <a:xfrm>
            <a:off x="6741987" y="2118821"/>
            <a:ext cx="584325" cy="32910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 flipH="1">
            <a:off x="4953000" y="2667000"/>
            <a:ext cx="704611" cy="141061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>
            <a:off x="6172200" y="2514600"/>
            <a:ext cx="442912" cy="143669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Rectangle 375"/>
          <p:cNvSpPr/>
          <p:nvPr/>
        </p:nvSpPr>
        <p:spPr>
          <a:xfrm>
            <a:off x="2209800" y="1600200"/>
            <a:ext cx="19812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2362200" y="2819400"/>
            <a:ext cx="20574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6781800" y="2362200"/>
            <a:ext cx="19812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3886200" y="4038600"/>
            <a:ext cx="22098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6324600" y="3733800"/>
            <a:ext cx="1981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TextBox 380"/>
          <p:cNvSpPr txBox="1"/>
          <p:nvPr/>
        </p:nvSpPr>
        <p:spPr>
          <a:xfrm>
            <a:off x="2829183" y="1043119"/>
            <a:ext cx="350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Probability</a:t>
            </a:r>
          </a:p>
        </p:txBody>
      </p:sp>
      <p:sp>
        <p:nvSpPr>
          <p:cNvPr id="382" name="TextBox 381"/>
          <p:cNvSpPr txBox="1"/>
          <p:nvPr/>
        </p:nvSpPr>
        <p:spPr>
          <a:xfrm>
            <a:off x="793078" y="1077231"/>
            <a:ext cx="1833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Similarity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830337" y="981377"/>
            <a:ext cx="1833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Circles and Composite Figures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4506731" y="1744891"/>
            <a:ext cx="2417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600" b="1" dirty="0" smtClean="0">
                <a:solidFill>
                  <a:srgbClr val="3366FF"/>
                </a:solidFill>
              </a:rPr>
              <a:t>making </a:t>
            </a:r>
            <a:r>
              <a:rPr lang="en-US" sz="1600" b="1" dirty="0">
                <a:solidFill>
                  <a:srgbClr val="3366FF"/>
                </a:solidFill>
              </a:rPr>
              <a:t>predictions and inferences about events.</a:t>
            </a:r>
          </a:p>
          <a:p>
            <a:pPr algn="ctr"/>
            <a:r>
              <a:rPr lang="en-US" sz="1600" b="1" dirty="0" smtClean="0">
                <a:solidFill>
                  <a:srgbClr val="3366FF"/>
                </a:solidFill>
              </a:rPr>
              <a:t>by…..</a:t>
            </a:r>
            <a:endParaRPr lang="en-US" sz="1600" b="1" dirty="0">
              <a:solidFill>
                <a:srgbClr val="3366FF"/>
              </a:solidFill>
            </a:endParaRPr>
          </a:p>
        </p:txBody>
      </p:sp>
      <p:sp>
        <p:nvSpPr>
          <p:cNvPr id="385" name="TextBox 384"/>
          <p:cNvSpPr txBox="1"/>
          <p:nvPr/>
        </p:nvSpPr>
        <p:spPr>
          <a:xfrm rot="541353">
            <a:off x="3922523" y="1452522"/>
            <a:ext cx="1254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cs typeface="Curlz MT"/>
              </a:rPr>
              <a:t>Representing</a:t>
            </a:r>
            <a:endParaRPr lang="en-US" sz="1200" b="1" dirty="0">
              <a:solidFill>
                <a:srgbClr val="FF0000"/>
              </a:solidFill>
              <a:cs typeface="Curlz MT"/>
            </a:endParaRPr>
          </a:p>
        </p:txBody>
      </p:sp>
      <p:sp>
        <p:nvSpPr>
          <p:cNvPr id="386" name="TextBox 385"/>
          <p:cNvSpPr txBox="1"/>
          <p:nvPr/>
        </p:nvSpPr>
        <p:spPr>
          <a:xfrm>
            <a:off x="2283842" y="1668093"/>
            <a:ext cx="1850008" cy="1107996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</a:rPr>
              <a:t>Sample </a:t>
            </a:r>
            <a:r>
              <a:rPr lang="en-US" sz="1400" dirty="0">
                <a:solidFill>
                  <a:srgbClr val="3366FF"/>
                </a:solidFill>
              </a:rPr>
              <a:t>spaces for simple and compound events using lists and tree diagrams</a:t>
            </a:r>
            <a:r>
              <a:rPr lang="en-US" sz="1400" dirty="0" smtClean="0">
                <a:solidFill>
                  <a:srgbClr val="3366FF"/>
                </a:solidFill>
              </a:rPr>
              <a:t>.</a:t>
            </a:r>
          </a:p>
          <a:p>
            <a:endParaRPr lang="en-US" sz="1000" dirty="0"/>
          </a:p>
        </p:txBody>
      </p:sp>
      <p:sp>
        <p:nvSpPr>
          <p:cNvPr id="387" name="TextBox 386"/>
          <p:cNvSpPr txBox="1"/>
          <p:nvPr/>
        </p:nvSpPr>
        <p:spPr>
          <a:xfrm rot="19681853">
            <a:off x="4342513" y="2679915"/>
            <a:ext cx="95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Predicting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89" name="TextBox 388"/>
          <p:cNvSpPr txBox="1"/>
          <p:nvPr/>
        </p:nvSpPr>
        <p:spPr>
          <a:xfrm>
            <a:off x="2283842" y="2893569"/>
            <a:ext cx="2237114" cy="954107"/>
          </a:xfrm>
          <a:prstGeom prst="rect">
            <a:avLst/>
          </a:prstGeom>
          <a:noFill/>
          <a:ln w="158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66FF"/>
                </a:solidFill>
              </a:rPr>
              <a:t>Solutions </a:t>
            </a:r>
            <a:r>
              <a:rPr lang="en-US" sz="1400" b="1" dirty="0">
                <a:solidFill>
                  <a:srgbClr val="3366FF"/>
                </a:solidFill>
              </a:rPr>
              <a:t>using </a:t>
            </a:r>
            <a:r>
              <a:rPr lang="en-US" sz="1400" b="1" dirty="0" smtClean="0">
                <a:solidFill>
                  <a:srgbClr val="3366FF"/>
                </a:solidFill>
              </a:rPr>
              <a:t>experimental or theoretical </a:t>
            </a:r>
            <a:r>
              <a:rPr lang="en-US" sz="1400" b="1" dirty="0">
                <a:solidFill>
                  <a:srgbClr val="3366FF"/>
                </a:solidFill>
              </a:rPr>
              <a:t>data for simple and compound events. </a:t>
            </a:r>
            <a:endParaRPr lang="en-US" sz="1400" b="1" dirty="0" smtClean="0">
              <a:solidFill>
                <a:srgbClr val="3366FF"/>
              </a:solidFill>
            </a:endParaRPr>
          </a:p>
        </p:txBody>
      </p:sp>
      <p:sp>
        <p:nvSpPr>
          <p:cNvPr id="390" name="TextBox 389"/>
          <p:cNvSpPr txBox="1"/>
          <p:nvPr/>
        </p:nvSpPr>
        <p:spPr>
          <a:xfrm rot="17804105">
            <a:off x="4651164" y="3301140"/>
            <a:ext cx="95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Identifying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91" name="TextBox 390"/>
          <p:cNvSpPr txBox="1"/>
          <p:nvPr/>
        </p:nvSpPr>
        <p:spPr>
          <a:xfrm>
            <a:off x="3939523" y="4134858"/>
            <a:ext cx="2037353" cy="830997"/>
          </a:xfrm>
          <a:prstGeom prst="rect">
            <a:avLst/>
          </a:prstGeom>
          <a:noFill/>
          <a:ln w="158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66FF"/>
                </a:solidFill>
              </a:rPr>
              <a:t>The </a:t>
            </a:r>
            <a:r>
              <a:rPr lang="en-US" sz="1200" b="1" dirty="0">
                <a:solidFill>
                  <a:srgbClr val="3366FF"/>
                </a:solidFill>
              </a:rPr>
              <a:t>probabilities of a simple event and its complement and describe the relationship between the two. </a:t>
            </a:r>
            <a:endParaRPr lang="en-US" sz="1200" b="1" dirty="0" smtClean="0">
              <a:solidFill>
                <a:srgbClr val="3366FF"/>
              </a:solidFill>
            </a:endParaRPr>
          </a:p>
        </p:txBody>
      </p:sp>
      <p:sp>
        <p:nvSpPr>
          <p:cNvPr id="392" name="TextBox 391"/>
          <p:cNvSpPr txBox="1"/>
          <p:nvPr/>
        </p:nvSpPr>
        <p:spPr>
          <a:xfrm rot="4195360">
            <a:off x="5977839" y="2934892"/>
            <a:ext cx="95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Solving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94" name="TextBox 393"/>
          <p:cNvSpPr txBox="1"/>
          <p:nvPr/>
        </p:nvSpPr>
        <p:spPr>
          <a:xfrm>
            <a:off x="6377985" y="3850403"/>
            <a:ext cx="1877015" cy="1015663"/>
          </a:xfrm>
          <a:prstGeom prst="rect">
            <a:avLst/>
          </a:prstGeom>
          <a:noFill/>
          <a:ln w="158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66FF"/>
                </a:solidFill>
              </a:rPr>
              <a:t>Problems </a:t>
            </a:r>
            <a:r>
              <a:rPr lang="en-US" sz="1200" b="1" dirty="0">
                <a:solidFill>
                  <a:srgbClr val="3366FF"/>
                </a:solidFill>
              </a:rPr>
              <a:t>using qualitative and quantitative predictions and comparisons from simple experiments. </a:t>
            </a:r>
            <a:endParaRPr lang="en-US" sz="1200" b="1" dirty="0" smtClean="0">
              <a:solidFill>
                <a:srgbClr val="3366FF"/>
              </a:solidFill>
            </a:endParaRPr>
          </a:p>
        </p:txBody>
      </p:sp>
      <p:sp>
        <p:nvSpPr>
          <p:cNvPr id="395" name="TextBox 394"/>
          <p:cNvSpPr txBox="1"/>
          <p:nvPr/>
        </p:nvSpPr>
        <p:spPr>
          <a:xfrm rot="1792411">
            <a:off x="6569842" y="1959539"/>
            <a:ext cx="95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Identifying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6830337" y="2423976"/>
            <a:ext cx="1856237" cy="1015663"/>
          </a:xfrm>
          <a:prstGeom prst="rect">
            <a:avLst/>
          </a:prstGeom>
          <a:noFill/>
          <a:ln w="158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66FF"/>
                </a:solidFill>
              </a:rPr>
              <a:t>The experimental </a:t>
            </a:r>
            <a:r>
              <a:rPr lang="en-US" sz="1200" b="1" dirty="0">
                <a:solidFill>
                  <a:srgbClr val="3366FF"/>
                </a:solidFill>
              </a:rPr>
              <a:t>and theoretical probabilities related to simple and compound events using data and sample spaces. </a:t>
            </a:r>
            <a:endParaRPr lang="en-US" sz="1200" b="1" dirty="0" smtClean="0">
              <a:solidFill>
                <a:srgbClr val="3366FF"/>
              </a:solidFill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7326312" y="5293691"/>
            <a:ext cx="95567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Represent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Predict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Identify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Solve</a:t>
            </a:r>
          </a:p>
          <a:p>
            <a:r>
              <a:rPr lang="en-US" sz="1400" dirty="0">
                <a:solidFill>
                  <a:srgbClr val="FF0000"/>
                </a:solidFill>
              </a:rPr>
              <a:t>Compare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Contrast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712197" y="5215843"/>
            <a:ext cx="56657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How </a:t>
            </a:r>
            <a:r>
              <a:rPr lang="en-US" sz="1200" dirty="0">
                <a:solidFill>
                  <a:srgbClr val="FF0000"/>
                </a:solidFill>
              </a:rPr>
              <a:t>can the probability of an event be represented?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66FF"/>
                </a:solidFill>
              </a:rPr>
              <a:t>What </a:t>
            </a:r>
            <a:r>
              <a:rPr lang="en-US" sz="1200" dirty="0">
                <a:solidFill>
                  <a:srgbClr val="3366FF"/>
                </a:solidFill>
              </a:rPr>
              <a:t>is the difference between experimental data and theoretical probability</a:t>
            </a:r>
            <a:r>
              <a:rPr lang="en-US" sz="1200" dirty="0" smtClean="0">
                <a:solidFill>
                  <a:srgbClr val="3366FF"/>
                </a:solidFill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What </a:t>
            </a:r>
            <a:r>
              <a:rPr lang="en-US" sz="1200" dirty="0">
                <a:solidFill>
                  <a:srgbClr val="FF0000"/>
                </a:solidFill>
              </a:rPr>
              <a:t>is the relationship between the sample space of an event, the probability of an event occurring, and its complement</a:t>
            </a:r>
            <a:r>
              <a:rPr lang="en-US" sz="1200" dirty="0" smtClean="0">
                <a:solidFill>
                  <a:srgbClr val="FF0000"/>
                </a:solidFill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66FF"/>
                </a:solidFill>
              </a:rPr>
              <a:t>How </a:t>
            </a:r>
            <a:r>
              <a:rPr lang="en-US" sz="1200" dirty="0">
                <a:solidFill>
                  <a:srgbClr val="3366FF"/>
                </a:solidFill>
              </a:rPr>
              <a:t>are quantitative and qualitative inferences, predictions, and comparisons different</a:t>
            </a:r>
            <a:r>
              <a:rPr lang="en-US" sz="1200" dirty="0" smtClean="0">
                <a:solidFill>
                  <a:srgbClr val="3366FF"/>
                </a:solidFill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How </a:t>
            </a:r>
            <a:r>
              <a:rPr lang="en-US" sz="1200" dirty="0">
                <a:solidFill>
                  <a:srgbClr val="FF0000"/>
                </a:solidFill>
              </a:rPr>
              <a:t>are simple events, compound independent events, and compound dependent events different?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399" name="TextBox 398"/>
          <p:cNvSpPr txBox="1"/>
          <p:nvPr/>
        </p:nvSpPr>
        <p:spPr>
          <a:xfrm>
            <a:off x="401985" y="1739936"/>
            <a:ext cx="1626394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Lesson 5.1: </a:t>
            </a:r>
            <a:r>
              <a:rPr lang="en-US" sz="1000" dirty="0">
                <a:solidFill>
                  <a:srgbClr val="3366FF"/>
                </a:solidFill>
              </a:rPr>
              <a:t>Probability</a:t>
            </a:r>
          </a:p>
          <a:p>
            <a:r>
              <a:rPr lang="en-US" sz="1000" b="1" dirty="0"/>
              <a:t>Lesson 5.2</a:t>
            </a:r>
            <a:r>
              <a:rPr lang="en-US" sz="1000" dirty="0"/>
              <a:t>: </a:t>
            </a:r>
            <a:r>
              <a:rPr lang="en-US" sz="1000" dirty="0">
                <a:solidFill>
                  <a:srgbClr val="FF0000"/>
                </a:solidFill>
              </a:rPr>
              <a:t>Experimental Probability of Simple Events</a:t>
            </a:r>
          </a:p>
          <a:p>
            <a:r>
              <a:rPr lang="en-US" sz="1000" b="1" dirty="0"/>
              <a:t>Lesson 5.3: </a:t>
            </a:r>
            <a:r>
              <a:rPr lang="en-US" sz="1000" dirty="0">
                <a:solidFill>
                  <a:srgbClr val="3366FF"/>
                </a:solidFill>
              </a:rPr>
              <a:t>Experimental Probability of Compound Events</a:t>
            </a:r>
          </a:p>
          <a:p>
            <a:r>
              <a:rPr lang="en-US" sz="1000" b="1" dirty="0"/>
              <a:t>Lesson 5.4</a:t>
            </a:r>
            <a:r>
              <a:rPr lang="en-US" sz="1000" dirty="0"/>
              <a:t>: </a:t>
            </a:r>
            <a:r>
              <a:rPr lang="en-US" sz="1000" dirty="0">
                <a:solidFill>
                  <a:srgbClr val="FF0000"/>
                </a:solidFill>
              </a:rPr>
              <a:t>Making Predictions with Experimental Probability</a:t>
            </a:r>
          </a:p>
          <a:p>
            <a:r>
              <a:rPr lang="en-US" sz="1000" b="1" dirty="0"/>
              <a:t>Lesson 6.1: </a:t>
            </a:r>
            <a:r>
              <a:rPr lang="en-US" sz="1000" dirty="0">
                <a:solidFill>
                  <a:srgbClr val="3366FF"/>
                </a:solidFill>
              </a:rPr>
              <a:t>Theoretical Probability of Simple Events</a:t>
            </a:r>
          </a:p>
          <a:p>
            <a:r>
              <a:rPr lang="en-US" sz="1000" b="1" dirty="0"/>
              <a:t>Lesson 6.2</a:t>
            </a:r>
            <a:r>
              <a:rPr lang="en-US" sz="1000" dirty="0"/>
              <a:t>: </a:t>
            </a:r>
            <a:r>
              <a:rPr lang="en-US" sz="1000" dirty="0">
                <a:solidFill>
                  <a:srgbClr val="FF0000"/>
                </a:solidFill>
              </a:rPr>
              <a:t>Theoretical Probability of Compound Events</a:t>
            </a:r>
          </a:p>
          <a:p>
            <a:r>
              <a:rPr lang="en-US" sz="1000" b="1" dirty="0"/>
              <a:t>Lesson 6.3</a:t>
            </a:r>
            <a:r>
              <a:rPr lang="en-US" sz="1000" dirty="0"/>
              <a:t>: </a:t>
            </a:r>
            <a:r>
              <a:rPr lang="en-US" sz="1000" dirty="0">
                <a:solidFill>
                  <a:srgbClr val="3366FF"/>
                </a:solidFill>
              </a:rPr>
              <a:t>Making Predictions with Theoretical Probability</a:t>
            </a:r>
          </a:p>
          <a:p>
            <a:r>
              <a:rPr lang="en-US" sz="1000" b="1" dirty="0"/>
              <a:t>Lesson 6.4: </a:t>
            </a:r>
            <a:r>
              <a:rPr lang="en-US" sz="1000" dirty="0">
                <a:solidFill>
                  <a:srgbClr val="FF0000"/>
                </a:solidFill>
              </a:rPr>
              <a:t>Using Technology to Conduct a Simulation</a:t>
            </a:r>
          </a:p>
        </p:txBody>
      </p:sp>
      <p:sp>
        <p:nvSpPr>
          <p:cNvPr id="400" name="TextBox 399"/>
          <p:cNvSpPr txBox="1"/>
          <p:nvPr/>
        </p:nvSpPr>
        <p:spPr>
          <a:xfrm>
            <a:off x="3276600" y="561130"/>
            <a:ext cx="2623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2AD523"/>
                </a:solidFill>
              </a:rPr>
              <a:t>Proportional relations</a:t>
            </a:r>
            <a:endParaRPr lang="en-US" sz="1200" b="1" dirty="0">
              <a:solidFill>
                <a:srgbClr val="2AD5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8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 tmFilter="0,0; .5, 1; 1, 1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 tmFilter="0,0; .5, 1; 1, 1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 tmFilter="0,0; .5, 1; 1, 1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" grpId="0"/>
      <p:bldP spid="382" grpId="0"/>
      <p:bldP spid="383" grpId="0"/>
      <p:bldP spid="384" grpId="0"/>
      <p:bldP spid="385" grpId="0"/>
      <p:bldP spid="386" grpId="0" animBg="1"/>
      <p:bldP spid="387" grpId="0"/>
      <p:bldP spid="389" grpId="0" animBg="1"/>
      <p:bldP spid="390" grpId="0"/>
      <p:bldP spid="391" grpId="0" animBg="1"/>
      <p:bldP spid="392" grpId="0"/>
      <p:bldP spid="394" grpId="0" animBg="1"/>
      <p:bldP spid="395" grpId="0"/>
      <p:bldP spid="396" grpId="0" animBg="1"/>
      <p:bldP spid="397" grpId="0" animBg="1"/>
      <p:bldP spid="398" grpId="0"/>
      <p:bldP spid="3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278</Words>
  <Application>Microsoft Macintosh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hadidi</dc:creator>
  <cp:lastModifiedBy>alison hadidi</cp:lastModifiedBy>
  <cp:revision>5</cp:revision>
  <dcterms:created xsi:type="dcterms:W3CDTF">2015-01-29T03:19:24Z</dcterms:created>
  <dcterms:modified xsi:type="dcterms:W3CDTF">2015-01-29T03:59:26Z</dcterms:modified>
</cp:coreProperties>
</file>